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7" r:id="rId5"/>
    <p:sldId id="259" r:id="rId6"/>
    <p:sldId id="260" r:id="rId7"/>
    <p:sldId id="261" r:id="rId8"/>
    <p:sldId id="263" r:id="rId9"/>
    <p:sldId id="264" r:id="rId10"/>
    <p:sldId id="276" r:id="rId11"/>
    <p:sldId id="271" r:id="rId12"/>
    <p:sldId id="272" r:id="rId13"/>
    <p:sldId id="277" r:id="rId14"/>
    <p:sldId id="278" r:id="rId15"/>
    <p:sldId id="274" r:id="rId16"/>
    <p:sldId id="275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233616"/>
    <a:srgbClr val="44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824A8-FAC5-4C08-937B-215C851E6DF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21AF70-113B-42FE-BC50-F460E001EAE4}">
      <dgm:prSet phldrT="[Текст]" custT="1"/>
      <dgm:spPr/>
      <dgm:t>
        <a:bodyPr/>
        <a:lstStyle/>
        <a:p>
          <a:r>
            <a:rPr lang="ru-RU" sz="1600" dirty="0" smtClean="0">
              <a:latin typeface="Arial Narrow" panose="020B0606020202030204" pitchFamily="34" charset="0"/>
            </a:rPr>
            <a:t>Высший орган – общее собрание</a:t>
          </a:r>
          <a:endParaRPr lang="ru-RU" sz="1600" dirty="0">
            <a:latin typeface="Arial Narrow" panose="020B0606020202030204" pitchFamily="34" charset="0"/>
          </a:endParaRPr>
        </a:p>
      </dgm:t>
    </dgm:pt>
    <dgm:pt modelId="{52BB4B13-02E2-4049-9A48-6E433B57F480}" type="parTrans" cxnId="{B2288F16-0705-4B77-B660-E1222469CE81}">
      <dgm:prSet/>
      <dgm:spPr/>
      <dgm:t>
        <a:bodyPr/>
        <a:lstStyle/>
        <a:p>
          <a:endParaRPr lang="ru-RU"/>
        </a:p>
      </dgm:t>
    </dgm:pt>
    <dgm:pt modelId="{3C200BC5-6ED6-4253-9898-84057A21217A}" type="sibTrans" cxnId="{B2288F16-0705-4B77-B660-E1222469CE81}">
      <dgm:prSet/>
      <dgm:spPr/>
      <dgm:t>
        <a:bodyPr/>
        <a:lstStyle/>
        <a:p>
          <a:endParaRPr lang="ru-RU"/>
        </a:p>
      </dgm:t>
    </dgm:pt>
    <dgm:pt modelId="{29F74E67-86F6-4D32-A6D3-A8CE50796457}">
      <dgm:prSet phldrT="[Текст]"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Правление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27318309-4065-45D6-921D-91C032457FC1}" type="parTrans" cxnId="{A55719A6-C664-4581-8DAD-8A2D1B7822BA}">
      <dgm:prSet/>
      <dgm:spPr/>
      <dgm:t>
        <a:bodyPr/>
        <a:lstStyle/>
        <a:p>
          <a:endParaRPr lang="ru-RU"/>
        </a:p>
      </dgm:t>
    </dgm:pt>
    <dgm:pt modelId="{3141C3AA-AA8C-4694-AC90-E898504148D6}" type="sibTrans" cxnId="{A55719A6-C664-4581-8DAD-8A2D1B7822BA}">
      <dgm:prSet/>
      <dgm:spPr/>
      <dgm:t>
        <a:bodyPr/>
        <a:lstStyle/>
        <a:p>
          <a:endParaRPr lang="ru-RU"/>
        </a:p>
      </dgm:t>
    </dgm:pt>
    <dgm:pt modelId="{B43621EE-CB1E-4C87-ADE5-ADEA25719D9D}">
      <dgm:prSet phldrT="[Текст]"/>
      <dgm:spPr/>
      <dgm:t>
        <a:bodyPr/>
        <a:lstStyle/>
        <a:p>
          <a:r>
            <a:rPr lang="ru-RU" dirty="0" smtClean="0">
              <a:latin typeface="Arial Narrow" panose="020B0606020202030204" pitchFamily="34" charset="0"/>
            </a:rPr>
            <a:t>Председатель</a:t>
          </a:r>
          <a:endParaRPr lang="ru-RU" dirty="0">
            <a:latin typeface="Arial Narrow" panose="020B0606020202030204" pitchFamily="34" charset="0"/>
          </a:endParaRPr>
        </a:p>
      </dgm:t>
    </dgm:pt>
    <dgm:pt modelId="{1FA94671-D1E7-4F59-9BB0-E15A73D3B45C}" type="parTrans" cxnId="{B70D9F75-ECB0-42CE-A942-F7A848A823F5}">
      <dgm:prSet/>
      <dgm:spPr/>
      <dgm:t>
        <a:bodyPr/>
        <a:lstStyle/>
        <a:p>
          <a:endParaRPr lang="ru-RU"/>
        </a:p>
      </dgm:t>
    </dgm:pt>
    <dgm:pt modelId="{607F374E-82E6-4BDD-B809-995C7E1477DA}" type="sibTrans" cxnId="{B70D9F75-ECB0-42CE-A942-F7A848A823F5}">
      <dgm:prSet/>
      <dgm:spPr/>
      <dgm:t>
        <a:bodyPr/>
        <a:lstStyle/>
        <a:p>
          <a:endParaRPr lang="ru-RU"/>
        </a:p>
      </dgm:t>
    </dgm:pt>
    <dgm:pt modelId="{CD6B5B63-85CE-4ADB-A6AB-22F59E7469F0}" type="pres">
      <dgm:prSet presAssocID="{1D6824A8-FAC5-4C08-937B-215C851E6DF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F3A11C6-A113-45D2-A321-F94E741A2551}" type="pres">
      <dgm:prSet presAssocID="{A821AF70-113B-42FE-BC50-F460E001EAE4}" presName="Accent1" presStyleCnt="0"/>
      <dgm:spPr/>
    </dgm:pt>
    <dgm:pt modelId="{EE63F27D-9ACF-4117-A78F-AEE842FF2CED}" type="pres">
      <dgm:prSet presAssocID="{A821AF70-113B-42FE-BC50-F460E001EAE4}" presName="Accent" presStyleLbl="node1" presStyleIdx="0" presStyleCnt="3" custScaleX="145475" custScaleY="118283"/>
      <dgm:spPr/>
    </dgm:pt>
    <dgm:pt modelId="{42FFA4F5-613B-4D28-9259-4EE918685970}" type="pres">
      <dgm:prSet presAssocID="{A821AF70-113B-42FE-BC50-F460E001EAE4}" presName="Parent1" presStyleLbl="revTx" presStyleIdx="0" presStyleCnt="3" custScaleX="191621" custScaleY="2079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32D7A-D553-4076-BBF8-FD9BDD604372}" type="pres">
      <dgm:prSet presAssocID="{29F74E67-86F6-4D32-A6D3-A8CE50796457}" presName="Accent2" presStyleCnt="0"/>
      <dgm:spPr/>
    </dgm:pt>
    <dgm:pt modelId="{9349BE2D-4412-48DF-B592-802668130746}" type="pres">
      <dgm:prSet presAssocID="{29F74E67-86F6-4D32-A6D3-A8CE50796457}" presName="Accent" presStyleLbl="node1" presStyleIdx="1" presStyleCnt="3" custScaleX="124124" custScaleY="112019"/>
      <dgm:spPr/>
    </dgm:pt>
    <dgm:pt modelId="{2E6B836A-9835-4B1A-8F35-B163294747BF}" type="pres">
      <dgm:prSet presAssocID="{29F74E67-86F6-4D32-A6D3-A8CE50796457}" presName="Parent2" presStyleLbl="revTx" presStyleIdx="1" presStyleCnt="3" custScaleX="1340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1A86F-EE65-4825-890E-BCE78812D518}" type="pres">
      <dgm:prSet presAssocID="{B43621EE-CB1E-4C87-ADE5-ADEA25719D9D}" presName="Accent3" presStyleCnt="0"/>
      <dgm:spPr/>
    </dgm:pt>
    <dgm:pt modelId="{E608F27D-A817-4CE6-9687-4E9E130C9A9A}" type="pres">
      <dgm:prSet presAssocID="{B43621EE-CB1E-4C87-ADE5-ADEA25719D9D}" presName="Accent" presStyleLbl="node1" presStyleIdx="2" presStyleCnt="3" custScaleX="129952" custScaleY="121160"/>
      <dgm:spPr/>
    </dgm:pt>
    <dgm:pt modelId="{1B42E29A-9544-472B-8E26-C15AC7913B19}" type="pres">
      <dgm:prSet presAssocID="{B43621EE-CB1E-4C87-ADE5-ADEA25719D9D}" presName="Parent3" presStyleLbl="revTx" presStyleIdx="2" presStyleCnt="3" custScaleX="1487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CF1065-33BE-4345-819E-8B81175FB647}" type="presOf" srcId="{1D6824A8-FAC5-4C08-937B-215C851E6DFE}" destId="{CD6B5B63-85CE-4ADB-A6AB-22F59E7469F0}" srcOrd="0" destOrd="0" presId="urn:microsoft.com/office/officeart/2009/layout/CircleArrowProcess"/>
    <dgm:cxn modelId="{B70D9F75-ECB0-42CE-A942-F7A848A823F5}" srcId="{1D6824A8-FAC5-4C08-937B-215C851E6DFE}" destId="{B43621EE-CB1E-4C87-ADE5-ADEA25719D9D}" srcOrd="2" destOrd="0" parTransId="{1FA94671-D1E7-4F59-9BB0-E15A73D3B45C}" sibTransId="{607F374E-82E6-4BDD-B809-995C7E1477DA}"/>
    <dgm:cxn modelId="{A55719A6-C664-4581-8DAD-8A2D1B7822BA}" srcId="{1D6824A8-FAC5-4C08-937B-215C851E6DFE}" destId="{29F74E67-86F6-4D32-A6D3-A8CE50796457}" srcOrd="1" destOrd="0" parTransId="{27318309-4065-45D6-921D-91C032457FC1}" sibTransId="{3141C3AA-AA8C-4694-AC90-E898504148D6}"/>
    <dgm:cxn modelId="{B2288F16-0705-4B77-B660-E1222469CE81}" srcId="{1D6824A8-FAC5-4C08-937B-215C851E6DFE}" destId="{A821AF70-113B-42FE-BC50-F460E001EAE4}" srcOrd="0" destOrd="0" parTransId="{52BB4B13-02E2-4049-9A48-6E433B57F480}" sibTransId="{3C200BC5-6ED6-4253-9898-84057A21217A}"/>
    <dgm:cxn modelId="{1BDA62E0-F6DF-4355-AD36-6832EB38F943}" type="presOf" srcId="{29F74E67-86F6-4D32-A6D3-A8CE50796457}" destId="{2E6B836A-9835-4B1A-8F35-B163294747BF}" srcOrd="0" destOrd="0" presId="urn:microsoft.com/office/officeart/2009/layout/CircleArrowProcess"/>
    <dgm:cxn modelId="{BB659AE6-0E21-4609-AE16-4F089E0BD74F}" type="presOf" srcId="{A821AF70-113B-42FE-BC50-F460E001EAE4}" destId="{42FFA4F5-613B-4D28-9259-4EE918685970}" srcOrd="0" destOrd="0" presId="urn:microsoft.com/office/officeart/2009/layout/CircleArrowProcess"/>
    <dgm:cxn modelId="{430B494D-DE80-4D8A-B3D1-405CA7482655}" type="presOf" srcId="{B43621EE-CB1E-4C87-ADE5-ADEA25719D9D}" destId="{1B42E29A-9544-472B-8E26-C15AC7913B19}" srcOrd="0" destOrd="0" presId="urn:microsoft.com/office/officeart/2009/layout/CircleArrowProcess"/>
    <dgm:cxn modelId="{CF38438E-5696-424B-BC65-323D19FEAD24}" type="presParOf" srcId="{CD6B5B63-85CE-4ADB-A6AB-22F59E7469F0}" destId="{0F3A11C6-A113-45D2-A321-F94E741A2551}" srcOrd="0" destOrd="0" presId="urn:microsoft.com/office/officeart/2009/layout/CircleArrowProcess"/>
    <dgm:cxn modelId="{3C6BC36C-EF2D-49DC-8A9A-1FA8F9B84163}" type="presParOf" srcId="{0F3A11C6-A113-45D2-A321-F94E741A2551}" destId="{EE63F27D-9ACF-4117-A78F-AEE842FF2CED}" srcOrd="0" destOrd="0" presId="urn:microsoft.com/office/officeart/2009/layout/CircleArrowProcess"/>
    <dgm:cxn modelId="{28BA7898-18BF-4245-8B67-9FDA8F6F4648}" type="presParOf" srcId="{CD6B5B63-85CE-4ADB-A6AB-22F59E7469F0}" destId="{42FFA4F5-613B-4D28-9259-4EE918685970}" srcOrd="1" destOrd="0" presId="urn:microsoft.com/office/officeart/2009/layout/CircleArrowProcess"/>
    <dgm:cxn modelId="{9283CAC6-EB35-4DEA-9F2C-859BE638E2B2}" type="presParOf" srcId="{CD6B5B63-85CE-4ADB-A6AB-22F59E7469F0}" destId="{50D32D7A-D553-4076-BBF8-FD9BDD604372}" srcOrd="2" destOrd="0" presId="urn:microsoft.com/office/officeart/2009/layout/CircleArrowProcess"/>
    <dgm:cxn modelId="{CD044E51-357B-4765-B840-480C289CD14C}" type="presParOf" srcId="{50D32D7A-D553-4076-BBF8-FD9BDD604372}" destId="{9349BE2D-4412-48DF-B592-802668130746}" srcOrd="0" destOrd="0" presId="urn:microsoft.com/office/officeart/2009/layout/CircleArrowProcess"/>
    <dgm:cxn modelId="{A503F0EE-0317-4584-9791-2D854FEAC802}" type="presParOf" srcId="{CD6B5B63-85CE-4ADB-A6AB-22F59E7469F0}" destId="{2E6B836A-9835-4B1A-8F35-B163294747BF}" srcOrd="3" destOrd="0" presId="urn:microsoft.com/office/officeart/2009/layout/CircleArrowProcess"/>
    <dgm:cxn modelId="{084D8ABA-114E-472D-9AFB-9D6A54F5B7F6}" type="presParOf" srcId="{CD6B5B63-85CE-4ADB-A6AB-22F59E7469F0}" destId="{7F81A86F-EE65-4825-890E-BCE78812D518}" srcOrd="4" destOrd="0" presId="urn:microsoft.com/office/officeart/2009/layout/CircleArrowProcess"/>
    <dgm:cxn modelId="{EE5DF814-ECE9-47BE-921A-AF2470BDA29B}" type="presParOf" srcId="{7F81A86F-EE65-4825-890E-BCE78812D518}" destId="{E608F27D-A817-4CE6-9687-4E9E130C9A9A}" srcOrd="0" destOrd="0" presId="urn:microsoft.com/office/officeart/2009/layout/CircleArrowProcess"/>
    <dgm:cxn modelId="{DAB77346-6F32-4E0B-BCAD-5DF709C2C637}" type="presParOf" srcId="{CD6B5B63-85CE-4ADB-A6AB-22F59E7469F0}" destId="{1B42E29A-9544-472B-8E26-C15AC7913B19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3F27D-9ACF-4117-A78F-AEE842FF2CED}">
      <dsp:nvSpPr>
        <dsp:cNvPr id="0" name=""/>
        <dsp:cNvSpPr/>
      </dsp:nvSpPr>
      <dsp:spPr>
        <a:xfrm>
          <a:off x="3913438" y="-190972"/>
          <a:ext cx="3046850" cy="24777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FA4F5-613B-4D28-9259-4EE918685970}">
      <dsp:nvSpPr>
        <dsp:cNvPr id="0" name=""/>
        <dsp:cNvSpPr/>
      </dsp:nvSpPr>
      <dsp:spPr>
        <a:xfrm>
          <a:off x="4319435" y="442912"/>
          <a:ext cx="2230135" cy="1209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Narrow" panose="020B0606020202030204" pitchFamily="34" charset="0"/>
            </a:rPr>
            <a:t>Высший орган – общее собрание</a:t>
          </a:r>
          <a:endParaRPr lang="ru-RU" sz="1600" kern="1200" dirty="0">
            <a:latin typeface="Arial Narrow" panose="020B0606020202030204" pitchFamily="34" charset="0"/>
          </a:endParaRPr>
        </a:p>
      </dsp:txBody>
      <dsp:txXfrm>
        <a:off x="4319435" y="442912"/>
        <a:ext cx="2230135" cy="1209507"/>
      </dsp:txXfrm>
    </dsp:sp>
    <dsp:sp modelId="{9349BE2D-4412-48DF-B592-802668130746}">
      <dsp:nvSpPr>
        <dsp:cNvPr id="0" name=""/>
        <dsp:cNvSpPr/>
      </dsp:nvSpPr>
      <dsp:spPr>
        <a:xfrm>
          <a:off x="3555311" y="1078214"/>
          <a:ext cx="2599672" cy="23465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6B836A-9835-4B1A-8F35-B163294747BF}">
      <dsp:nvSpPr>
        <dsp:cNvPr id="0" name=""/>
        <dsp:cNvSpPr/>
      </dsp:nvSpPr>
      <dsp:spPr>
        <a:xfrm>
          <a:off x="4075121" y="1967321"/>
          <a:ext cx="1560050" cy="58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anose="020B0606020202030204" pitchFamily="34" charset="0"/>
            </a:rPr>
            <a:t>Правление</a:t>
          </a:r>
          <a:endParaRPr lang="ru-RU" sz="1800" kern="1200" dirty="0">
            <a:latin typeface="Arial Narrow" panose="020B0606020202030204" pitchFamily="34" charset="0"/>
          </a:endParaRPr>
        </a:p>
      </dsp:txBody>
      <dsp:txXfrm>
        <a:off x="4075121" y="1967321"/>
        <a:ext cx="1560050" cy="581773"/>
      </dsp:txXfrm>
    </dsp:sp>
    <dsp:sp modelId="{E608F27D-A817-4CE6-9687-4E9E130C9A9A}">
      <dsp:nvSpPr>
        <dsp:cNvPr id="0" name=""/>
        <dsp:cNvSpPr/>
      </dsp:nvSpPr>
      <dsp:spPr>
        <a:xfrm>
          <a:off x="4269240" y="2361250"/>
          <a:ext cx="2338391" cy="218105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2E29A-9544-472B-8E26-C15AC7913B19}">
      <dsp:nvSpPr>
        <dsp:cNvPr id="0" name=""/>
        <dsp:cNvSpPr/>
      </dsp:nvSpPr>
      <dsp:spPr>
        <a:xfrm>
          <a:off x="4571684" y="3179604"/>
          <a:ext cx="1731145" cy="58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 Narrow" panose="020B0606020202030204" pitchFamily="34" charset="0"/>
            </a:rPr>
            <a:t>Председатель</a:t>
          </a:r>
          <a:endParaRPr lang="ru-RU" sz="2300" kern="1200" dirty="0">
            <a:latin typeface="Arial Narrow" panose="020B0606020202030204" pitchFamily="34" charset="0"/>
          </a:endParaRPr>
        </a:p>
      </dsp:txBody>
      <dsp:txXfrm>
        <a:off x="4571684" y="3179604"/>
        <a:ext cx="1731145" cy="581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00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6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02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6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1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9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0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3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4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2352A-CB5D-4168-AD39-1FB51330ECB8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785D8-935D-490B-A256-3223EACEC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lbum-124461907_290035136" TargetMode="External"/><Relationship Id="rId2" Type="http://schemas.openxmlformats.org/officeDocument/2006/relationships/hyperlink" Target="https://vk.com/album-124461907_28989560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79;&#1072;-&#1088;&#1072;&#1074;&#1085;&#1099;&#1077;-&#1087;&#1088;&#1072;&#1074;&#1072;.&#1088;&#1092;/" TargetMode="External"/><Relationship Id="rId2" Type="http://schemas.openxmlformats.org/officeDocument/2006/relationships/hyperlink" Target="https://vk.com/razvitie_mir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79;&#1072;-&#1088;&#1072;&#1074;&#1085;&#1099;&#1077;-&#1087;&#1088;&#1072;&#1074;&#1072;.&#1088;&#1092;/category/proekty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azvitie_mira" TargetMode="External"/><Relationship Id="rId2" Type="http://schemas.openxmlformats.org/officeDocument/2006/relationships/hyperlink" Target="http://&#1079;&#1072;-&#1088;&#1072;&#1074;&#1085;&#1099;&#1077;-&#1087;&#1088;&#1072;&#1074;&#1072;.&#1088;&#1092;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k.ru/profile/57817217591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9485" y="2404709"/>
            <a:ext cx="9144000" cy="110059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445240"/>
                </a:solidFill>
                <a:latin typeface="Arial Narrow" panose="020B0606020202030204" pitchFamily="34" charset="0"/>
              </a:rPr>
              <a:t>Публичный</a:t>
            </a:r>
            <a:r>
              <a:rPr lang="ru-RU" b="1" i="1" dirty="0" smtClean="0">
                <a:solidFill>
                  <a:srgbClr val="445240"/>
                </a:solidFill>
                <a:latin typeface="Arial Narrow" panose="020B0606020202030204" pitchFamily="34" charset="0"/>
              </a:rPr>
              <a:t> </a:t>
            </a:r>
            <a:r>
              <a:rPr lang="ru-RU" b="1" i="1" dirty="0" smtClean="0">
                <a:solidFill>
                  <a:srgbClr val="445240"/>
                </a:solidFill>
                <a:latin typeface="Arial Narrow" panose="020B0606020202030204" pitchFamily="34" charset="0"/>
              </a:rPr>
              <a:t>отчет за </a:t>
            </a:r>
            <a:r>
              <a:rPr lang="ru-RU" b="1" i="1" dirty="0" smtClean="0">
                <a:solidFill>
                  <a:srgbClr val="445240"/>
                </a:solidFill>
                <a:latin typeface="Arial Narrow" panose="020B0606020202030204" pitchFamily="34" charset="0"/>
              </a:rPr>
              <a:t>2022 </a:t>
            </a:r>
            <a:r>
              <a:rPr lang="ru-RU" b="1" i="1" dirty="0" smtClean="0">
                <a:solidFill>
                  <a:srgbClr val="445240"/>
                </a:solidFill>
                <a:latin typeface="Arial Narrow" panose="020B0606020202030204" pitchFamily="34" charset="0"/>
              </a:rPr>
              <a:t>год</a:t>
            </a:r>
            <a:endParaRPr lang="ru-RU" b="1" i="1" dirty="0">
              <a:solidFill>
                <a:srgbClr val="44524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8514" y="3410857"/>
            <a:ext cx="9144000" cy="2340428"/>
          </a:xfrm>
        </p:spPr>
        <p:txBody>
          <a:bodyPr>
            <a:normAutofit/>
          </a:bodyPr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Организация создана 03 сентября 2012 года</a:t>
            </a:r>
          </a:p>
          <a:p>
            <a:endParaRPr lang="ru-RU" b="1" i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Красноярский край, </a:t>
            </a:r>
            <a:r>
              <a:rPr lang="ru-RU" b="1" i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г.Шарыпово</a:t>
            </a: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мкрн.Берлин</a:t>
            </a:r>
            <a:r>
              <a:rPr lang="ru-RU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14, пом.1</a:t>
            </a:r>
            <a:endParaRPr lang="ru-RU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1085" y="899886"/>
            <a:ext cx="6139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85" y="261257"/>
            <a:ext cx="6515101" cy="171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704"/>
            <a:ext cx="10515600" cy="7743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Проект «Новые </a:t>
            </a:r>
            <a:r>
              <a:rPr lang="ru-RU" dirty="0">
                <a:latin typeface="Arial Narrow" panose="020B0606020202030204" pitchFamily="34" charset="0"/>
              </a:rPr>
              <a:t>возможности для инвалидов ПНИ»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17452"/>
            <a:ext cx="11161542" cy="54595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 Narrow" panose="020B0606020202030204" pitchFamily="34" charset="0"/>
              </a:rPr>
              <a:t>Открыты: социально-реабилитационная трудовая площадка (чистка перьевых подушек, сбор вторсырья для утилизации), праздничное агентство «Поделись добром» для проведения поздравлений именинников, организовано </a:t>
            </a:r>
            <a:r>
              <a:rPr lang="ru-RU" dirty="0" err="1" smtClean="0">
                <a:latin typeface="Arial Narrow" panose="020B0606020202030204" pitchFamily="34" charset="0"/>
              </a:rPr>
              <a:t>волонтерство</a:t>
            </a:r>
            <a:r>
              <a:rPr lang="ru-RU" dirty="0" smtClean="0">
                <a:latin typeface="Arial Narrow" panose="020B0606020202030204" pitchFamily="34" charset="0"/>
              </a:rPr>
              <a:t>  - привлечены жители </a:t>
            </a:r>
            <a:r>
              <a:rPr lang="ru-RU" dirty="0" err="1" smtClean="0">
                <a:latin typeface="Arial Narrow" panose="020B0606020202030204" pitchFamily="34" charset="0"/>
              </a:rPr>
              <a:t>Шарыповского</a:t>
            </a:r>
            <a:r>
              <a:rPr lang="ru-RU" dirty="0" smtClean="0">
                <a:latin typeface="Arial Narrow" panose="020B0606020202030204" pitchFamily="34" charset="0"/>
              </a:rPr>
              <a:t> ПНИ – 56 участников, </a:t>
            </a:r>
            <a:r>
              <a:rPr lang="ru-RU" dirty="0" err="1" smtClean="0">
                <a:latin typeface="Arial Narrow" panose="020B0606020202030204" pitchFamily="34" charset="0"/>
              </a:rPr>
              <a:t>благополучателей</a:t>
            </a:r>
            <a:r>
              <a:rPr lang="ru-RU" dirty="0" smtClean="0">
                <a:latin typeface="Arial Narrow" panose="020B0606020202030204" pitchFamily="34" charset="0"/>
              </a:rPr>
              <a:t>- 250 чел.</a:t>
            </a:r>
          </a:p>
          <a:p>
            <a:pPr marL="0" indent="0">
              <a:buNone/>
            </a:pP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 r="1002"/>
          <a:stretch/>
        </p:blipFill>
        <p:spPr>
          <a:xfrm>
            <a:off x="991217" y="2832343"/>
            <a:ext cx="3240258" cy="2017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5" y="4725211"/>
            <a:ext cx="1610458" cy="2147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3" r="1406" b="9333"/>
          <a:stretch/>
        </p:blipFill>
        <p:spPr>
          <a:xfrm>
            <a:off x="2115869" y="4647723"/>
            <a:ext cx="2447106" cy="2335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87" y="2466854"/>
            <a:ext cx="5147253" cy="2258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-5751" r="12736"/>
          <a:stretch/>
        </p:blipFill>
        <p:spPr>
          <a:xfrm>
            <a:off x="9744898" y="3367312"/>
            <a:ext cx="2278966" cy="23278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309" y="4682499"/>
            <a:ext cx="2900668" cy="21755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5716" y="4842873"/>
            <a:ext cx="1391063" cy="18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8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365125"/>
            <a:ext cx="12061371" cy="1681389"/>
          </a:xfrm>
        </p:spPr>
        <p:txBody>
          <a:bodyPr>
            <a:noAutofit/>
          </a:bodyPr>
          <a:lstStyle/>
          <a:p>
            <a:pPr algn="ctr"/>
            <a:r>
              <a:rPr lang="ru-RU" sz="3800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Проект «Ступени возможностей - комплексный модуль для обучения социально-бытовым и коммуникативным навыкам молодых инвалидов ШПНИ»</a:t>
            </a:r>
            <a:r>
              <a:rPr lang="ru-RU" sz="3800" dirty="0" smtClean="0">
                <a:latin typeface="Arial Narrow" panose="020B0606020202030204" pitchFamily="34" charset="0"/>
              </a:rPr>
              <a:t/>
            </a:r>
            <a:br>
              <a:rPr lang="ru-RU" sz="3800" dirty="0" smtClean="0">
                <a:latin typeface="Arial Narrow" panose="020B0606020202030204" pitchFamily="34" charset="0"/>
              </a:rPr>
            </a:br>
            <a:endParaRPr lang="ru-RU" sz="38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171" y="1885071"/>
            <a:ext cx="10671629" cy="451278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поддержан Краевой </a:t>
            </a:r>
            <a:r>
              <a:rPr lang="ru-RU" dirty="0" err="1" smtClean="0">
                <a:latin typeface="Arial Narrow" panose="020B0606020202030204" pitchFamily="34" charset="0"/>
              </a:rPr>
              <a:t>грантовой</a:t>
            </a:r>
            <a:r>
              <a:rPr lang="ru-RU" dirty="0" smtClean="0">
                <a:latin typeface="Arial Narrow" panose="020B0606020202030204" pitchFamily="34" charset="0"/>
              </a:rPr>
              <a:t> программой «Партнерство»,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сумма поддержки - 984 809,29 руб.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Сроки реализации – 01.11.2021г – 30.06.2022г.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Для обучения 60 жителей </a:t>
            </a:r>
            <a:r>
              <a:rPr lang="ru-RU" dirty="0" err="1" smtClean="0">
                <a:latin typeface="Arial Narrow" panose="020B0606020202030204" pitchFamily="34" charset="0"/>
              </a:rPr>
              <a:t>Шарыповского</a:t>
            </a:r>
            <a:r>
              <a:rPr lang="ru-RU" dirty="0" smtClean="0">
                <a:latin typeface="Arial Narrow" panose="020B0606020202030204" pitchFamily="34" charset="0"/>
              </a:rPr>
              <a:t> ПНИ оборудован учебный модуль (из 6 кабинетов), где проводились обучающие занятия по домоводству и кулинарии. В ходе проекта создано учебное пространство из 6-ти тренировочных бытовых комнат, использована технология сопровождаемого проживания (в режиме дневного пребывания), организованы обучающие занятия по домоводству, проводится развитие  трудовых навыков, навыков самообслуживания  и психологическое сопровождение. Кроме того, для формирования необходимых социально-бытовых и коммуникативных навыков будут проведены массовые мероприятия, организованы выездные занятия (2 раза в месяц) в условиях городского пространства (в г.Шарыпово).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Комплекс мероприятий способствует овладению жителями ШПНИ необходимыми социально-бытовыми умениями и навыками, развить способности к самообслуживанию и социализации в обществе.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5402" cy="3091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889" y="626010"/>
            <a:ext cx="2274645" cy="3039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35" y="230954"/>
            <a:ext cx="3508843" cy="2629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3091543"/>
            <a:ext cx="3900313" cy="2917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490" y="55509"/>
            <a:ext cx="2274645" cy="3036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134" y="3091543"/>
            <a:ext cx="3379022" cy="2532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135" y="3708627"/>
            <a:ext cx="5376636" cy="30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0380"/>
            <a:ext cx="10515600" cy="844697"/>
          </a:xfrm>
        </p:spPr>
        <p:txBody>
          <a:bodyPr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Проект «Жизнь после </a:t>
            </a:r>
            <a:r>
              <a:rPr lang="ru-RU" dirty="0" err="1" smtClean="0">
                <a:latin typeface="Arial Narrow" panose="020B0606020202030204" pitchFamily="34" charset="0"/>
              </a:rPr>
              <a:t>ковида</a:t>
            </a:r>
            <a:r>
              <a:rPr lang="ru-RU" dirty="0" smtClean="0">
                <a:latin typeface="Arial Narrow" panose="020B0606020202030204" pitchFamily="34" charset="0"/>
              </a:rPr>
              <a:t>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5078"/>
            <a:ext cx="10515600" cy="5121886"/>
          </a:xfrm>
        </p:spPr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Участников проекта -90 чел.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88" y="1519348"/>
            <a:ext cx="4464148" cy="2511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8602"/>
          <a:stretch/>
        </p:blipFill>
        <p:spPr>
          <a:xfrm>
            <a:off x="5682533" y="1024403"/>
            <a:ext cx="3090326" cy="294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128" t="21294" r="20398" b="-183"/>
          <a:stretch/>
        </p:blipFill>
        <p:spPr>
          <a:xfrm>
            <a:off x="9528235" y="1055077"/>
            <a:ext cx="2218006" cy="3144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5897" r="1184"/>
          <a:stretch/>
        </p:blipFill>
        <p:spPr>
          <a:xfrm>
            <a:off x="4182179" y="3842861"/>
            <a:ext cx="3128887" cy="2979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6706" t="3584" r="7649" b="1"/>
          <a:stretch/>
        </p:blipFill>
        <p:spPr>
          <a:xfrm>
            <a:off x="7362972" y="3935636"/>
            <a:ext cx="4412399" cy="27941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7" r="1385"/>
          <a:stretch/>
        </p:blipFill>
        <p:spPr>
          <a:xfrm>
            <a:off x="734388" y="4086372"/>
            <a:ext cx="3199228" cy="27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3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058594"/>
            <a:ext cx="10515600" cy="334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Проект «Учебный </a:t>
            </a:r>
            <a:r>
              <a:rPr lang="ru-RU" sz="4000" dirty="0">
                <a:latin typeface="Arial Narrow" panose="020B0606020202030204" pitchFamily="34" charset="0"/>
              </a:rPr>
              <a:t>модуль «Ступени возможностей» для социальной адаптации лиц с ментальной инвалидностью»</a:t>
            </a:r>
            <a:br>
              <a:rPr lang="ru-RU" sz="4000" dirty="0">
                <a:latin typeface="Arial Narrow" panose="020B060602020203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92702"/>
            <a:ext cx="10515600" cy="4784261"/>
          </a:xfrm>
        </p:spPr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Организовано обучение 60 инвалидов </a:t>
            </a:r>
            <a:r>
              <a:rPr lang="ru-RU" dirty="0" err="1" smtClean="0">
                <a:latin typeface="Arial Narrow" panose="020B0606020202030204" pitchFamily="34" charset="0"/>
              </a:rPr>
              <a:t>Шарыповского</a:t>
            </a:r>
            <a:r>
              <a:rPr lang="ru-RU" dirty="0" smtClean="0">
                <a:latin typeface="Arial Narrow" panose="020B0606020202030204" pitchFamily="34" charset="0"/>
              </a:rPr>
              <a:t> ПНИ навыкам кулинарии и домоводства – фотоотчет 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US" dirty="0" smtClean="0">
                <a:latin typeface="Arial Narrow" panose="020B0606020202030204" pitchFamily="34" charset="0"/>
                <a:hlinkClick r:id="rId2"/>
              </a:rPr>
              <a:t>vk.com/album-124461907_289895609</a:t>
            </a:r>
            <a:r>
              <a:rPr lang="ru-RU" dirty="0" smtClean="0">
                <a:latin typeface="Arial Narrow" panose="020B0606020202030204" pitchFamily="34" charset="0"/>
              </a:rPr>
              <a:t> 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16 чел. обучаются по курсу «Профессиональные пробы» (пекарь – в ШПНИ, осетинские пироги, </a:t>
            </a:r>
            <a:r>
              <a:rPr lang="ru-RU" dirty="0" err="1" smtClean="0">
                <a:latin typeface="Arial Narrow" panose="020B0606020202030204" pitchFamily="34" charset="0"/>
              </a:rPr>
              <a:t>карвинг</a:t>
            </a:r>
            <a:r>
              <a:rPr lang="ru-RU" dirty="0" smtClean="0">
                <a:latin typeface="Arial Narrow" panose="020B0606020202030204" pitchFamily="34" charset="0"/>
              </a:rPr>
              <a:t> – в </a:t>
            </a:r>
            <a:r>
              <a:rPr lang="ru-RU" dirty="0" err="1" smtClean="0">
                <a:latin typeface="Arial Narrow" panose="020B0606020202030204" pitchFamily="34" charset="0"/>
              </a:rPr>
              <a:t>Шарыповском</a:t>
            </a:r>
            <a:r>
              <a:rPr lang="ru-RU" dirty="0" smtClean="0">
                <a:latin typeface="Arial Narrow" panose="020B0606020202030204" pitchFamily="34" charset="0"/>
              </a:rPr>
              <a:t> колледже) – фотоотчет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https://</a:t>
            </a:r>
            <a:r>
              <a:rPr lang="en-US" dirty="0" smtClean="0">
                <a:latin typeface="Arial Narrow" panose="020B0606020202030204" pitchFamily="34" charset="0"/>
                <a:hlinkClick r:id="rId3"/>
              </a:rPr>
              <a:t>vk.com/album-124461907_290035136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" t="4396" r="-366" b="11477"/>
          <a:stretch/>
        </p:blipFill>
        <p:spPr>
          <a:xfrm>
            <a:off x="0" y="3982404"/>
            <a:ext cx="3854547" cy="2423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724" y="3959104"/>
            <a:ext cx="3258551" cy="2446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425" y="4037576"/>
            <a:ext cx="3690424" cy="27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Информационная открытость организации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71392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Мы стремимся сделать максимально открытой нашу общественную организацию, поэтому подробно освещаем в социальных сетях и СМИ наши </a:t>
            </a:r>
            <a:r>
              <a:rPr lang="ru-RU" dirty="0" smtClean="0">
                <a:latin typeface="Arial Narrow" panose="020B0606020202030204" pitchFamily="34" charset="0"/>
              </a:rPr>
              <a:t>мероприятия.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 группе «</a:t>
            </a:r>
            <a:r>
              <a:rPr lang="ru-RU" dirty="0" err="1" smtClean="0">
                <a:latin typeface="Arial Narrow" panose="020B0606020202030204" pitchFamily="34" charset="0"/>
              </a:rPr>
              <a:t>Вконтакте</a:t>
            </a:r>
            <a:r>
              <a:rPr lang="ru-RU" dirty="0" smtClean="0">
                <a:latin typeface="Arial Narrow" panose="020B0606020202030204" pitchFamily="34" charset="0"/>
              </a:rPr>
              <a:t>» у нас представлены фотоотчеты по мероприятиям и </a:t>
            </a:r>
            <a:r>
              <a:rPr lang="ru-RU" dirty="0" err="1" smtClean="0">
                <a:latin typeface="Arial Narrow" panose="020B0606020202030204" pitchFamily="34" charset="0"/>
              </a:rPr>
              <a:t>виодеоролики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(смотреть в группе ВК 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US" dirty="0" smtClean="0">
                <a:latin typeface="Arial Narrow" panose="020B0606020202030204" pitchFamily="34" charset="0"/>
                <a:hlinkClick r:id="rId2"/>
              </a:rPr>
              <a:t>vk.com/razvitie_mira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).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Сайт КРООИ «За равные права» по ссылке </a:t>
            </a:r>
            <a:r>
              <a:rPr lang="en-US" dirty="0" smtClean="0">
                <a:latin typeface="Arial Narrow" panose="020B0606020202030204" pitchFamily="34" charset="0"/>
                <a:hlinkClick r:id="rId3"/>
              </a:rPr>
              <a:t>https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://</a:t>
            </a:r>
            <a:r>
              <a:rPr lang="ru-RU" dirty="0">
                <a:latin typeface="Arial Narrow" panose="020B0606020202030204" pitchFamily="34" charset="0"/>
                <a:hlinkClick r:id="rId3"/>
              </a:rPr>
              <a:t>за-равные-</a:t>
            </a:r>
            <a:r>
              <a:rPr lang="ru-RU" dirty="0" err="1">
                <a:latin typeface="Arial Narrow" panose="020B0606020202030204" pitchFamily="34" charset="0"/>
                <a:hlinkClick r:id="rId3"/>
              </a:rPr>
              <a:t>права.рф</a:t>
            </a:r>
            <a:r>
              <a:rPr lang="ru-RU" dirty="0" smtClean="0">
                <a:latin typeface="Arial Narrow" panose="020B0606020202030204" pitchFamily="34" charset="0"/>
                <a:hlinkClick r:id="rId3"/>
              </a:rPr>
              <a:t>/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 разделе «Проекты» </a:t>
            </a:r>
            <a:r>
              <a:rPr lang="en-US" dirty="0">
                <a:latin typeface="Arial Narrow" panose="020B0606020202030204" pitchFamily="34" charset="0"/>
                <a:hlinkClick r:id="rId4"/>
              </a:rPr>
              <a:t>https://</a:t>
            </a:r>
            <a:r>
              <a:rPr lang="ru-RU" dirty="0">
                <a:latin typeface="Arial Narrow" panose="020B0606020202030204" pitchFamily="34" charset="0"/>
                <a:hlinkClick r:id="rId4"/>
              </a:rPr>
              <a:t>за-равные-</a:t>
            </a:r>
            <a:r>
              <a:rPr lang="ru-RU" dirty="0" err="1">
                <a:latin typeface="Arial Narrow" panose="020B0606020202030204" pitchFamily="34" charset="0"/>
                <a:hlinkClick r:id="rId4"/>
              </a:rPr>
              <a:t>права.рф</a:t>
            </a:r>
            <a:r>
              <a:rPr lang="ru-RU" dirty="0">
                <a:latin typeface="Arial Narrow" panose="020B0606020202030204" pitchFamily="34" charset="0"/>
                <a:hlinkClick r:id="rId4"/>
              </a:rPr>
              <a:t>/</a:t>
            </a:r>
            <a:r>
              <a:rPr lang="en-US" dirty="0">
                <a:latin typeface="Arial Narrow" panose="020B0606020202030204" pitchFamily="34" charset="0"/>
                <a:hlinkClick r:id="rId4"/>
              </a:rPr>
              <a:t>category/</a:t>
            </a:r>
            <a:r>
              <a:rPr lang="en-US" dirty="0" err="1">
                <a:latin typeface="Arial Narrow" panose="020B0606020202030204" pitchFamily="34" charset="0"/>
                <a:hlinkClick r:id="rId4"/>
              </a:rPr>
              <a:t>proekty</a:t>
            </a:r>
            <a:r>
              <a:rPr lang="en-US" dirty="0" smtClean="0">
                <a:latin typeface="Arial Narrow" panose="020B0606020202030204" pitchFamily="34" charset="0"/>
                <a:hlinkClick r:id="rId4"/>
              </a:rPr>
              <a:t>/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   размещены видеоматериалы и фотоотчеты.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Знакомьтесь!</a:t>
            </a:r>
          </a:p>
        </p:txBody>
      </p:sp>
    </p:spTree>
    <p:extLst>
      <p:ext uri="{BB962C8B-B14F-4D97-AF65-F5344CB8AC3E}">
        <p14:creationId xmlns:p14="http://schemas.microsoft.com/office/powerpoint/2010/main" val="20447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Наши постоянные социальные партнеры: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КГБУ </a:t>
            </a:r>
            <a:r>
              <a:rPr lang="ru-RU" dirty="0">
                <a:latin typeface="Arial Narrow" panose="020B0606020202030204" pitchFamily="34" charset="0"/>
              </a:rPr>
              <a:t>СО «</a:t>
            </a:r>
            <a:r>
              <a:rPr lang="ru-RU" dirty="0" err="1">
                <a:latin typeface="Arial Narrow" panose="020B0606020202030204" pitchFamily="34" charset="0"/>
              </a:rPr>
              <a:t>Шарыповский</a:t>
            </a:r>
            <a:r>
              <a:rPr lang="ru-RU" dirty="0">
                <a:latin typeface="Arial Narrow" panose="020B0606020202030204" pitchFamily="34" charset="0"/>
              </a:rPr>
              <a:t> психоневрологический интернат»;</a:t>
            </a:r>
          </a:p>
          <a:p>
            <a:r>
              <a:rPr lang="ru-RU" dirty="0">
                <a:latin typeface="Arial Narrow" panose="020B0606020202030204" pitchFamily="34" charset="0"/>
              </a:rPr>
              <a:t>КГБУ СО «КЦСОН» «</a:t>
            </a:r>
            <a:r>
              <a:rPr lang="ru-RU" dirty="0" err="1">
                <a:latin typeface="Arial Narrow" panose="020B0606020202030204" pitchFamily="34" charset="0"/>
              </a:rPr>
              <a:t>Шарыповский</a:t>
            </a:r>
            <a:r>
              <a:rPr lang="ru-RU" dirty="0">
                <a:latin typeface="Arial Narrow" panose="020B0606020202030204" pitchFamily="34" charset="0"/>
              </a:rPr>
              <a:t>»;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ИП </a:t>
            </a:r>
            <a:r>
              <a:rPr lang="ru-RU" dirty="0">
                <a:latin typeface="Arial Narrow" panose="020B0606020202030204" pitchFamily="34" charset="0"/>
              </a:rPr>
              <a:t>Калашникова О.З</a:t>
            </a:r>
            <a:r>
              <a:rPr lang="ru-RU" dirty="0" smtClean="0">
                <a:latin typeface="Arial Narrow" panose="020B0606020202030204" pitchFamily="34" charset="0"/>
              </a:rPr>
              <a:t>.;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ИП </a:t>
            </a:r>
            <a:r>
              <a:rPr lang="ru-RU" dirty="0" err="1" smtClean="0">
                <a:latin typeface="Arial Narrow" panose="020B0606020202030204" pitchFamily="34" charset="0"/>
              </a:rPr>
              <a:t>Семинаев</a:t>
            </a:r>
            <a:r>
              <a:rPr lang="ru-RU" dirty="0" smtClean="0">
                <a:latin typeface="Arial Narrow" panose="020B0606020202030204" pitchFamily="34" charset="0"/>
              </a:rPr>
              <a:t> В.Я.;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ИП </a:t>
            </a:r>
            <a:r>
              <a:rPr lang="ru-RU" dirty="0" err="1" smtClean="0">
                <a:latin typeface="Arial Narrow" panose="020B0606020202030204" pitchFamily="34" charset="0"/>
              </a:rPr>
              <a:t>Джураева</a:t>
            </a:r>
            <a:r>
              <a:rPr lang="ru-RU" dirty="0" smtClean="0">
                <a:latin typeface="Arial Narrow" panose="020B0606020202030204" pitchFamily="34" charset="0"/>
              </a:rPr>
              <a:t> Р.Г.;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ФСК «Сибирь».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470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Наши контакты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Председатель КРООИ «За равные права»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сот. 8 9835075331</a:t>
            </a:r>
          </a:p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эл.почта</a:t>
            </a:r>
            <a:r>
              <a:rPr lang="ru-RU" dirty="0" smtClean="0">
                <a:latin typeface="Arial Narrow" panose="020B0606020202030204" pitchFamily="34" charset="0"/>
              </a:rPr>
              <a:t> fedurko41@mail.ru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Сайт </a:t>
            </a:r>
            <a:r>
              <a:rPr lang="en-US" dirty="0" smtClean="0">
                <a:latin typeface="Arial Narrow" panose="020B0606020202030204" pitchFamily="34" charset="0"/>
                <a:hlinkClick r:id="rId2"/>
              </a:rPr>
              <a:t>http://</a:t>
            </a:r>
            <a:r>
              <a:rPr lang="ru-RU" dirty="0" smtClean="0">
                <a:latin typeface="Arial Narrow" panose="020B0606020202030204" pitchFamily="34" charset="0"/>
                <a:hlinkClick r:id="rId2"/>
              </a:rPr>
              <a:t>за-равные-</a:t>
            </a:r>
            <a:r>
              <a:rPr lang="ru-RU" dirty="0" err="1" smtClean="0">
                <a:latin typeface="Arial Narrow" panose="020B0606020202030204" pitchFamily="34" charset="0"/>
                <a:hlinkClick r:id="rId2"/>
              </a:rPr>
              <a:t>права.рф</a:t>
            </a:r>
            <a:r>
              <a:rPr lang="ru-RU" dirty="0" smtClean="0">
                <a:latin typeface="Arial Narrow" panose="020B0606020202030204" pitchFamily="34" charset="0"/>
                <a:hlinkClick r:id="rId2"/>
              </a:rPr>
              <a:t>/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Группа ВК </a:t>
            </a:r>
            <a:r>
              <a:rPr lang="en-US" dirty="0" smtClean="0">
                <a:latin typeface="Arial Narrow" panose="020B0606020202030204" pitchFamily="34" charset="0"/>
                <a:hlinkClick r:id="rId3"/>
              </a:rPr>
              <a:t>https://vk.com/razvitie_mira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Группа ОК </a:t>
            </a:r>
            <a:r>
              <a:rPr lang="en-US" dirty="0" smtClean="0">
                <a:latin typeface="Arial Narrow" panose="020B0606020202030204" pitchFamily="34" charset="0"/>
                <a:hlinkClick r:id="rId4"/>
              </a:rPr>
              <a:t>https://ok.ru/profile/578172175919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28" y="223918"/>
            <a:ext cx="2481287" cy="29385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2" y="3162444"/>
            <a:ext cx="3207657" cy="3695555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latin typeface="Arial Narrow" panose="020B0606020202030204" pitchFamily="34" charset="0"/>
              </a:rPr>
              <a:t>Председатель Федурко Андрей Семенович</a:t>
            </a:r>
            <a:endParaRPr lang="ru-RU" sz="4000" i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1827" y="223918"/>
            <a:ext cx="8650516" cy="566896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Создав организацию, мы стремимся помочь людям с ограниченными возможностями здоровья, объединяем усилия заинтересованных сторон для создания полноценной жизни для инвалидов.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Всё, что мы делаем, полезно людям и обществу. </a:t>
            </a:r>
            <a:r>
              <a:rPr lang="ru-RU" dirty="0">
                <a:latin typeface="Arial Narrow" panose="020B0606020202030204" pitchFamily="34" charset="0"/>
              </a:rPr>
              <a:t>Н</a:t>
            </a:r>
            <a:r>
              <a:rPr lang="ru-RU" dirty="0" smtClean="0">
                <a:latin typeface="Arial Narrow" panose="020B0606020202030204" pitchFamily="34" charset="0"/>
              </a:rPr>
              <a:t>аша организация развивается, и тем самым меняет отношение в обществе к статусу человека с инвалидностью. С каждым месяцем растет количество людей, обращающихся к нам за помощью и поддержкой; каждый год рождаются новые проекты, расширяется общественное признание нашего дела.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Все это свидетельствует об эффективности нашей работы. У нас есть все основания с оптимизмом смотреть в будущее! Мы понимаем, что востребованность нашего дела постоянно растёт и каждый год приносит всё новые результаты.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150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233616"/>
                </a:solidFill>
                <a:latin typeface="Arial Narrow" panose="020B0606020202030204" pitchFamily="34" charset="0"/>
              </a:rPr>
              <a:t>Структура органов управления</a:t>
            </a:r>
            <a:endParaRPr lang="ru-RU" i="1" dirty="0">
              <a:solidFill>
                <a:srgbClr val="233616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289658"/>
              </p:ext>
            </p:extLst>
          </p:nvPr>
        </p:nvGraphicFramePr>
        <p:xfrm>
          <a:off x="642640" y="161811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5203" r="2818" b="5916"/>
          <a:stretch/>
        </p:blipFill>
        <p:spPr>
          <a:xfrm>
            <a:off x="507999" y="1886856"/>
            <a:ext cx="3760691" cy="2496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21164" r="24762" b="22540"/>
          <a:stretch/>
        </p:blipFill>
        <p:spPr>
          <a:xfrm>
            <a:off x="7693335" y="3018971"/>
            <a:ext cx="4309979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89397"/>
            <a:ext cx="11139714" cy="1325563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333300"/>
                </a:solidFill>
                <a:latin typeface="Arial Narrow" panose="020B0606020202030204" pitchFamily="34" charset="0"/>
              </a:rPr>
              <a:t>Миссия организации</a:t>
            </a:r>
            <a:r>
              <a:rPr lang="ru-RU" dirty="0" smtClean="0">
                <a:solidFill>
                  <a:srgbClr val="333300"/>
                </a:solidFill>
                <a:latin typeface="Arial Narrow" panose="020B0606020202030204" pitchFamily="34" charset="0"/>
              </a:rPr>
              <a:t>: повышение качества жизни людей с инвалидностью, содействие </a:t>
            </a:r>
            <a:r>
              <a:rPr lang="ru-RU" smtClean="0">
                <a:solidFill>
                  <a:srgbClr val="333300"/>
                </a:solidFill>
                <a:latin typeface="Arial Narrow" panose="020B0606020202030204" pitchFamily="34" charset="0"/>
              </a:rPr>
              <a:t>включению их во </a:t>
            </a:r>
            <a:r>
              <a:rPr lang="ru-RU" dirty="0" smtClean="0">
                <a:solidFill>
                  <a:srgbClr val="333300"/>
                </a:solidFill>
                <a:latin typeface="Arial Narrow" panose="020B0606020202030204" pitchFamily="34" charset="0"/>
              </a:rPr>
              <a:t>все сферы жизни общества</a:t>
            </a:r>
            <a:endParaRPr lang="ru-RU" dirty="0">
              <a:solidFill>
                <a:srgbClr val="33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77143"/>
            <a:ext cx="10515600" cy="3999820"/>
          </a:xfrm>
        </p:spPr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Цель: защита прав и законных интересов инвалидов, обеспечение им равных с другими гражданами возможностей, интеграции инвалидов в общество, социально-психологическая реабилитация инвалидов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63" y="3513818"/>
            <a:ext cx="3281379" cy="2113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305" y="3513818"/>
            <a:ext cx="4300436" cy="32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513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Наши основные принципы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0457"/>
            <a:ext cx="10515600" cy="4696506"/>
          </a:xfrm>
        </p:spPr>
        <p:txBody>
          <a:bodyPr/>
          <a:lstStyle/>
          <a:p>
            <a:r>
              <a:rPr lang="ru-RU" dirty="0">
                <a:latin typeface="Arial Narrow" panose="020B0606020202030204" pitchFamily="34" charset="0"/>
              </a:rPr>
              <a:t>с</a:t>
            </a:r>
            <a:r>
              <a:rPr lang="ru-RU" dirty="0" smtClean="0">
                <a:latin typeface="Arial Narrow" panose="020B0606020202030204" pitchFamily="34" charset="0"/>
              </a:rPr>
              <a:t>отрудничество (привлечение социальных партнеров для совместного решения задач по улучшению жизни людей с инвалидностью);</a:t>
            </a:r>
          </a:p>
          <a:p>
            <a:r>
              <a:rPr lang="ru-RU" dirty="0">
                <a:latin typeface="Arial Narrow" panose="020B0606020202030204" pitchFamily="34" charset="0"/>
              </a:rPr>
              <a:t>о</a:t>
            </a:r>
            <a:r>
              <a:rPr lang="ru-RU" dirty="0" smtClean="0">
                <a:latin typeface="Arial Narrow" panose="020B0606020202030204" pitchFamily="34" charset="0"/>
              </a:rPr>
              <a:t>ткрытость и готовность к диалогу;</a:t>
            </a:r>
          </a:p>
          <a:p>
            <a:r>
              <a:rPr lang="ru-RU" dirty="0">
                <a:latin typeface="Arial Narrow" panose="020B0606020202030204" pitchFamily="34" charset="0"/>
              </a:rPr>
              <a:t>а</a:t>
            </a:r>
            <a:r>
              <a:rPr lang="ru-RU" dirty="0" smtClean="0">
                <a:latin typeface="Arial Narrow" panose="020B0606020202030204" pitchFamily="34" charset="0"/>
              </a:rPr>
              <a:t>ктивность (стремимся сами проявлять инициативу в решении своих насущных проблем, не дожидаясь, что кто-то за нас их решит).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029" y="4022486"/>
            <a:ext cx="3761534" cy="25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Основные направления деятельности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социальное обслуживание, социальная поддержка и защита граждан;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благотворительная деятельность;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оказание юридической помощи на безвозмездной или на льготной основе гражданам, правовое просвещение населения, деятельность по защите прав и свобод человека и гражданина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5" y="4333722"/>
            <a:ext cx="3389086" cy="22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Количество членов организации -300 чел.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54629"/>
            <a:ext cx="10515600" cy="4522334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Команда НКО –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2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штатных сотрудника, добровольцев – 70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46619" r="14455" b="1"/>
          <a:stretch/>
        </p:blipFill>
        <p:spPr>
          <a:xfrm>
            <a:off x="493485" y="3254034"/>
            <a:ext cx="5994400" cy="251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/>
          <a:stretch/>
        </p:blipFill>
        <p:spPr>
          <a:xfrm>
            <a:off x="6593115" y="2714171"/>
            <a:ext cx="5308600" cy="35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99921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Финансовая деятельность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4343"/>
            <a:ext cx="10515600" cy="481262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В </a:t>
            </a:r>
            <a:r>
              <a:rPr lang="ru-RU" dirty="0" smtClean="0">
                <a:latin typeface="Arial Narrow" panose="020B0606020202030204" pitchFamily="34" charset="0"/>
              </a:rPr>
              <a:t>2022 </a:t>
            </a:r>
            <a:r>
              <a:rPr lang="ru-RU" dirty="0" smtClean="0">
                <a:latin typeface="Arial Narrow" panose="020B0606020202030204" pitchFamily="34" charset="0"/>
              </a:rPr>
              <a:t>году поступление целевых средств: 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Президентский г</a:t>
            </a:r>
            <a:r>
              <a:rPr lang="ru-RU" dirty="0" smtClean="0">
                <a:latin typeface="Arial Narrow" panose="020B0606020202030204" pitchFamily="34" charset="0"/>
              </a:rPr>
              <a:t>рант </a:t>
            </a:r>
            <a:r>
              <a:rPr lang="ru-RU" dirty="0" smtClean="0">
                <a:latin typeface="Arial Narrow" panose="020B0606020202030204" pitchFamily="34" charset="0"/>
              </a:rPr>
              <a:t>- </a:t>
            </a:r>
            <a:r>
              <a:rPr lang="ru-RU" dirty="0">
                <a:latin typeface="Arial Narrow" panose="020B0606020202030204" pitchFamily="34" charset="0"/>
              </a:rPr>
              <a:t>3 122 </a:t>
            </a:r>
            <a:r>
              <a:rPr lang="ru-RU" dirty="0" smtClean="0">
                <a:latin typeface="Arial Narrow" panose="020B0606020202030204" pitchFamily="34" charset="0"/>
              </a:rPr>
              <a:t>032 </a:t>
            </a:r>
            <a:r>
              <a:rPr lang="ru-RU" dirty="0" err="1" smtClean="0">
                <a:latin typeface="Arial Narrow" panose="020B0606020202030204" pitchFamily="34" charset="0"/>
              </a:rPr>
              <a:t>руб</a:t>
            </a:r>
            <a:r>
              <a:rPr lang="ru-RU" dirty="0" smtClean="0">
                <a:latin typeface="Arial Narrow" panose="020B0606020202030204" pitchFamily="34" charset="0"/>
              </a:rPr>
              <a:t>;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гранты, вступительные, членские и иные взносы, пожертвования российских некоммерческих организаций (исключая президентские </a:t>
            </a:r>
            <a:r>
              <a:rPr lang="ru-RU" dirty="0" smtClean="0">
                <a:latin typeface="Arial Narrow" panose="020B0606020202030204" pitchFamily="34" charset="0"/>
              </a:rPr>
              <a:t>гранты</a:t>
            </a:r>
            <a:r>
              <a:rPr lang="ru-RU" dirty="0" smtClean="0">
                <a:latin typeface="Arial Narrow" panose="020B0606020202030204" pitchFamily="34" charset="0"/>
              </a:rPr>
              <a:t>) </a:t>
            </a:r>
            <a:r>
              <a:rPr lang="ru-RU" dirty="0">
                <a:latin typeface="Arial Narrow" panose="020B0606020202030204" pitchFamily="34" charset="0"/>
              </a:rPr>
              <a:t>-657 </a:t>
            </a:r>
            <a:r>
              <a:rPr lang="ru-RU" dirty="0" smtClean="0">
                <a:latin typeface="Arial Narrow" panose="020B0606020202030204" pitchFamily="34" charset="0"/>
              </a:rPr>
              <a:t>159 </a:t>
            </a:r>
            <a:r>
              <a:rPr lang="ru-RU" dirty="0" err="1" smtClean="0">
                <a:latin typeface="Arial Narrow" panose="020B0606020202030204" pitchFamily="34" charset="0"/>
              </a:rPr>
              <a:t>руб</a:t>
            </a:r>
            <a:r>
              <a:rPr lang="ru-RU" dirty="0" smtClean="0">
                <a:latin typeface="Arial Narrow" panose="020B0606020202030204" pitchFamily="34" charset="0"/>
              </a:rPr>
              <a:t>;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взносы</a:t>
            </a:r>
            <a:r>
              <a:rPr lang="ru-RU" dirty="0" smtClean="0">
                <a:latin typeface="Arial Narrow" panose="020B0606020202030204" pitchFamily="34" charset="0"/>
              </a:rPr>
              <a:t>, пожертвования российских коммерческих организаций – </a:t>
            </a:r>
            <a:r>
              <a:rPr lang="ru-RU" dirty="0">
                <a:latin typeface="Arial Narrow" panose="020B0606020202030204" pitchFamily="34" charset="0"/>
              </a:rPr>
              <a:t>500 </a:t>
            </a:r>
            <a:r>
              <a:rPr lang="ru-RU" dirty="0" smtClean="0">
                <a:latin typeface="Arial Narrow" panose="020B0606020202030204" pitchFamily="34" charset="0"/>
              </a:rPr>
              <a:t>000 </a:t>
            </a:r>
            <a:r>
              <a:rPr lang="ru-RU" dirty="0" err="1" smtClean="0">
                <a:latin typeface="Arial Narrow" panose="020B0606020202030204" pitchFamily="34" charset="0"/>
              </a:rPr>
              <a:t>руб</a:t>
            </a:r>
            <a:r>
              <a:rPr lang="ru-RU" dirty="0" smtClean="0">
                <a:latin typeface="Arial Narrow" panose="020B0606020202030204" pitchFamily="34" charset="0"/>
              </a:rPr>
              <a:t>;</a:t>
            </a:r>
          </a:p>
          <a:p>
            <a:r>
              <a:rPr lang="ru-RU" dirty="0">
                <a:latin typeface="Arial Narrow" panose="020B0606020202030204" pitchFamily="34" charset="0"/>
              </a:rPr>
              <a:t>вступительные, членские и иные взносы, пожертвования российских </a:t>
            </a:r>
            <a:r>
              <a:rPr lang="ru-RU" dirty="0" smtClean="0">
                <a:latin typeface="Arial Narrow" panose="020B0606020202030204" pitchFamily="34" charset="0"/>
              </a:rPr>
              <a:t>граждан – 40 000 руб.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доходы </a:t>
            </a:r>
            <a:r>
              <a:rPr lang="ru-RU" dirty="0" smtClean="0">
                <a:latin typeface="Arial Narrow" panose="020B0606020202030204" pitchFamily="34" charset="0"/>
              </a:rPr>
              <a:t>(выручка) от реализации товаров, работ, услуг, имущественных прав - </a:t>
            </a:r>
            <a:r>
              <a:rPr lang="ru-RU" dirty="0">
                <a:latin typeface="Arial Narrow" panose="020B0606020202030204" pitchFamily="34" charset="0"/>
              </a:rPr>
              <a:t>1 450 </a:t>
            </a:r>
            <a:r>
              <a:rPr lang="ru-RU" dirty="0" smtClean="0">
                <a:latin typeface="Arial Narrow" panose="020B0606020202030204" pitchFamily="34" charset="0"/>
              </a:rPr>
              <a:t>666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Общая </a:t>
            </a:r>
            <a:r>
              <a:rPr lang="ru-RU" dirty="0" smtClean="0">
                <a:latin typeface="Arial Narrow" panose="020B0606020202030204" pitchFamily="34" charset="0"/>
              </a:rPr>
              <a:t>сумма расходов организации за </a:t>
            </a:r>
            <a:r>
              <a:rPr lang="ru-RU" dirty="0" smtClean="0">
                <a:latin typeface="Arial Narrow" panose="020B0606020202030204" pitchFamily="34" charset="0"/>
              </a:rPr>
              <a:t>2022 </a:t>
            </a:r>
            <a:r>
              <a:rPr lang="ru-RU" dirty="0" smtClean="0">
                <a:latin typeface="Arial Narrow" panose="020B0606020202030204" pitchFamily="34" charset="0"/>
              </a:rPr>
              <a:t>год - </a:t>
            </a:r>
            <a:r>
              <a:rPr lang="ru-RU" dirty="0">
                <a:latin typeface="Arial Narrow" panose="020B0606020202030204" pitchFamily="34" charset="0"/>
              </a:rPr>
              <a:t>5 794 </a:t>
            </a:r>
            <a:r>
              <a:rPr lang="ru-RU" dirty="0" smtClean="0">
                <a:latin typeface="Arial Narrow" panose="020B0606020202030204" pitchFamily="34" charset="0"/>
              </a:rPr>
              <a:t>857 руб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96313"/>
            <a:ext cx="10515600" cy="82776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Проектная д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еятельность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25416"/>
            <a:ext cx="11078029" cy="5051548"/>
          </a:xfrm>
        </p:spPr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В 2022 г. о</a:t>
            </a:r>
            <a:r>
              <a:rPr lang="ru-RU" dirty="0" smtClean="0">
                <a:latin typeface="Arial Narrow" panose="020B0606020202030204" pitchFamily="34" charset="0"/>
              </a:rPr>
              <a:t>рганизована </a:t>
            </a:r>
            <a:r>
              <a:rPr lang="ru-RU" dirty="0" smtClean="0">
                <a:latin typeface="Arial Narrow" panose="020B0606020202030204" pitchFamily="34" charset="0"/>
              </a:rPr>
              <a:t>работа по реализации 4-х </a:t>
            </a:r>
            <a:r>
              <a:rPr lang="ru-RU" dirty="0" smtClean="0">
                <a:latin typeface="Arial Narrow" panose="020B0606020202030204" pitchFamily="34" charset="0"/>
              </a:rPr>
              <a:t>проектов: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«Новые возможности для инвалидов ПНИ» -2022г. - поддержан Фондом президентских грантов.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3 проекта: </a:t>
            </a:r>
            <a:r>
              <a:rPr lang="ru-RU" dirty="0">
                <a:latin typeface="Arial Narrow" panose="020B0606020202030204" pitchFamily="34" charset="0"/>
              </a:rPr>
              <a:t>«Ступени возможностей - комплексный модуль для обучения социально-бытовым и коммуникативным навыкам молодых инвалидов </a:t>
            </a:r>
            <a:r>
              <a:rPr lang="ru-RU" dirty="0" smtClean="0">
                <a:latin typeface="Arial Narrow" panose="020B0606020202030204" pitchFamily="34" charset="0"/>
              </a:rPr>
              <a:t>ШПНИ», «Жизнь после </a:t>
            </a:r>
            <a:r>
              <a:rPr lang="ru-RU" dirty="0" err="1" smtClean="0">
                <a:latin typeface="Arial Narrow" panose="020B0606020202030204" pitchFamily="34" charset="0"/>
              </a:rPr>
              <a:t>ковида</a:t>
            </a:r>
            <a:r>
              <a:rPr lang="ru-RU" dirty="0">
                <a:latin typeface="Arial Narrow" panose="020B0606020202030204" pitchFamily="34" charset="0"/>
              </a:rPr>
              <a:t>», </a:t>
            </a:r>
            <a:r>
              <a:rPr lang="ru-RU" dirty="0" smtClean="0">
                <a:latin typeface="Arial Narrow" panose="020B0606020202030204" pitchFamily="34" charset="0"/>
              </a:rPr>
              <a:t>«Учебный </a:t>
            </a:r>
            <a:r>
              <a:rPr lang="ru-RU" dirty="0">
                <a:latin typeface="Arial Narrow" panose="020B0606020202030204" pitchFamily="34" charset="0"/>
              </a:rPr>
              <a:t>модуль «Ступени возможностей» для социальной адаптации лиц с ментальной </a:t>
            </a:r>
            <a:r>
              <a:rPr lang="ru-RU" dirty="0" smtClean="0">
                <a:latin typeface="Arial Narrow" panose="020B0606020202030204" pitchFamily="34" charset="0"/>
              </a:rPr>
              <a:t>инвалидностью» -поддержаны </a:t>
            </a:r>
            <a:r>
              <a:rPr lang="ru-RU" dirty="0" err="1" smtClean="0">
                <a:latin typeface="Arial Narrow" panose="020B0606020202030204" pitchFamily="34" charset="0"/>
              </a:rPr>
              <a:t>грантовой</a:t>
            </a:r>
            <a:r>
              <a:rPr lang="ru-RU" dirty="0" smtClean="0">
                <a:latin typeface="Arial Narrow" panose="020B0606020202030204" pitchFamily="34" charset="0"/>
              </a:rPr>
              <a:t> программой Красноярского края «Партнерство»</a:t>
            </a:r>
            <a:r>
              <a:rPr lang="ru-RU" dirty="0">
                <a:latin typeface="Arial Narrow" panose="020B0606020202030204" pitchFamily="34" charset="0"/>
              </a:rPr>
              <a:t/>
            </a:r>
            <a:br>
              <a:rPr lang="ru-RU" dirty="0">
                <a:latin typeface="Arial Narrow" panose="020B0606020202030204" pitchFamily="34" charset="0"/>
              </a:rPr>
            </a:br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14" y="4747759"/>
            <a:ext cx="4572000" cy="1571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287" y="4694699"/>
            <a:ext cx="2206850" cy="20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891</Words>
  <Application>Microsoft Office PowerPoint</Application>
  <PresentationFormat>Широкоэкранный</PresentationFormat>
  <Paragraphs>75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Тема Office</vt:lpstr>
      <vt:lpstr>Публичный отчет за 2022 год</vt:lpstr>
      <vt:lpstr>Председатель Федурко Андрей Семенович</vt:lpstr>
      <vt:lpstr>Структура органов управления</vt:lpstr>
      <vt:lpstr>Миссия организации: повышение качества жизни людей с инвалидностью, содействие включению их во все сферы жизни общества</vt:lpstr>
      <vt:lpstr>Наши основные принципы</vt:lpstr>
      <vt:lpstr>Основные направления деятельности</vt:lpstr>
      <vt:lpstr>Количество членов организации -300 чел.</vt:lpstr>
      <vt:lpstr>Финансовая деятельность</vt:lpstr>
      <vt:lpstr>Проектная деятельность</vt:lpstr>
      <vt:lpstr>Проект «Новые возможности для инвалидов ПНИ»</vt:lpstr>
      <vt:lpstr>Проект «Ступени возможностей - комплексный модуль для обучения социально-бытовым и коммуникативным навыкам молодых инвалидов ШПНИ» </vt:lpstr>
      <vt:lpstr>Презентация PowerPoint</vt:lpstr>
      <vt:lpstr>Проект «Жизнь после ковида»</vt:lpstr>
      <vt:lpstr>Проект «Учебный модуль «Ступени возможностей» для социальной адаптации лиц с ментальной инвалидностью»  </vt:lpstr>
      <vt:lpstr>Информационная открытость организации</vt:lpstr>
      <vt:lpstr>Наши постоянные социальные партнеры:</vt:lpstr>
      <vt:lpstr>Наши контакты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за 2021 год</dc:title>
  <dc:creator>Forester</dc:creator>
  <cp:lastModifiedBy>Любовь Чарушина</cp:lastModifiedBy>
  <cp:revision>52</cp:revision>
  <dcterms:created xsi:type="dcterms:W3CDTF">2022-11-24T12:21:35Z</dcterms:created>
  <dcterms:modified xsi:type="dcterms:W3CDTF">2023-02-17T16:26:05Z</dcterms:modified>
</cp:coreProperties>
</file>